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9" r:id="rId2"/>
    <p:sldId id="259" r:id="rId3"/>
    <p:sldId id="380" r:id="rId4"/>
    <p:sldId id="370" r:id="rId5"/>
    <p:sldId id="378" r:id="rId6"/>
    <p:sldId id="355" r:id="rId7"/>
    <p:sldId id="363" r:id="rId8"/>
    <p:sldId id="381" r:id="rId9"/>
    <p:sldId id="366" r:id="rId10"/>
    <p:sldId id="379" r:id="rId11"/>
    <p:sldId id="258" r:id="rId12"/>
    <p:sldId id="375" r:id="rId13"/>
    <p:sldId id="374" r:id="rId14"/>
    <p:sldId id="373" r:id="rId15"/>
    <p:sldId id="372" r:id="rId16"/>
    <p:sldId id="376" r:id="rId17"/>
    <p:sldId id="367" r:id="rId18"/>
    <p:sldId id="285" r:id="rId19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B4"/>
    <a:srgbClr val="64BE19"/>
    <a:srgbClr val="FFF000"/>
    <a:srgbClr val="E60000"/>
    <a:srgbClr val="F6C57E"/>
    <a:srgbClr val="FFFF99"/>
    <a:srgbClr val="01059D"/>
    <a:srgbClr val="EC4214"/>
    <a:srgbClr val="367E3D"/>
    <a:srgbClr val="D385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58" autoAdjust="0"/>
  </p:normalViewPr>
  <p:slideViewPr>
    <p:cSldViewPr>
      <p:cViewPr>
        <p:scale>
          <a:sx n="100" d="100"/>
          <a:sy n="100" d="100"/>
        </p:scale>
        <p:origin x="-11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167537F-BED4-4FFE-A92D-FA1DD167EB03}" type="datetimeFigureOut">
              <a:rPr lang="nl-BE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BE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46D1D3-8F84-4190-8047-D0E69ED3761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3312948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46D1D3-8F84-4190-8047-D0E69ED37612}" type="slidenum">
              <a:rPr lang="nl-BE" smtClean="0"/>
              <a:pPr>
                <a:defRPr/>
              </a:pPr>
              <a:t>11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FEC6E-437C-454D-872B-0DA5E71C5850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7FD50A4-1AC8-43CF-A954-9B04EA1CEB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35D86A-7F07-4E5E-97FB-AB5C19B6D704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71737-1FD7-40A2-A94B-1157309F0CC0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E32FB-C265-4A9D-891E-DB1AE359628E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EB8C5-9EE1-43AF-8D31-F1A55698CD1F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7" name="Tijdelijke aanduiding voor inhoud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E9967B-0C94-49C0-8513-7A70248C790D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1FE62D7C-A5AE-46E8-8B25-36A9B37FA213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9" name="Tijdelijke aanduiding voor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3CA335-7660-4DE4-99A0-C11D13836CE8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1AEE1-0F23-4014-9FF4-6F4D02A50039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1" name="Tijdelijke aanduiding voor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1501A4-52B6-4202-AB72-29E338481BC0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0FA1D-689B-4A83-A515-38F605A4DC51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5" name="Tijdelijke aanduiding voor teks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8" name="Tijdelijke aanduiding voor inhoud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92C6A-2C4A-4179-9ABA-F419D725E1D8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FD4F5DF-3C20-4839-82BD-9250FBB4615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F472C5-D810-4557-A31B-1B246E081DDE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84371A-F804-4718-900E-2022F374EF28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8B1E55-AE4D-4129-BAF3-F819D0284912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24" name="Tijdelijke aanduiding voor voettekst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A7B8-FC99-42A4-ADAE-B8A49A06509A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4" name="Tijdelijke aanduiding voor inhoud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Tijdelijke aanduiding voor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EAA171-25E4-4CA1-AA6B-21DC655DCB64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29" name="Tijdelijke aanduiding voor voettekst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31A53-FDCC-4A40-99CA-B72556D94796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3FEC5-E737-4F01-8F91-3553052C5AB5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BE"/>
          </a:p>
        </p:txBody>
      </p:sp>
      <p:sp>
        <p:nvSpPr>
          <p:cNvPr id="31" name="Tijdelijke aanduiding voor dianumm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4D4EF-49F4-480E-A87A-2BDA7891BB0E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958AB98-0C1F-4872-B9F2-FBC96F8B63F9}" type="datetimeFigureOut">
              <a:rPr lang="nl-BE" smtClean="0"/>
              <a:pPr>
                <a:defRPr/>
              </a:pPr>
              <a:t>23/10/2010</a:t>
            </a:fld>
            <a:endParaRPr lang="nl-BE"/>
          </a:p>
        </p:txBody>
      </p:sp>
      <p:sp>
        <p:nvSpPr>
          <p:cNvPr id="28" name="Tijdelijke aanduiding voor voettekst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911537-9063-424D-A45F-594597F746DB}" type="slidenum">
              <a:rPr lang="nl-BE" smtClean="0"/>
              <a:pPr>
                <a:defRPr/>
              </a:pPr>
              <a:t>‹nr.›</a:t>
            </a:fld>
            <a:endParaRPr lang="nl-BE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ct-platform.b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t-platform.be/htm/OBzoek.htm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12" Type="http://schemas.openxmlformats.org/officeDocument/2006/relationships/hyperlink" Target="http://www.ict-platform.be/htm/OBmail.htm" TargetMode="External"/><Relationship Id="rId2" Type="http://schemas.openxmlformats.org/officeDocument/2006/relationships/hyperlink" Target="http://www.ict-platform.be/htm/OBprogramma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t-platform.be/htm/OBtekenen.htm" TargetMode="External"/><Relationship Id="rId11" Type="http://schemas.openxmlformats.org/officeDocument/2006/relationships/image" Target="../media/image11.jpeg"/><Relationship Id="rId5" Type="http://schemas.openxmlformats.org/officeDocument/2006/relationships/image" Target="../media/image8.jpeg"/><Relationship Id="rId15" Type="http://schemas.openxmlformats.org/officeDocument/2006/relationships/image" Target="../media/image13.jpeg"/><Relationship Id="rId10" Type="http://schemas.openxmlformats.org/officeDocument/2006/relationships/hyperlink" Target="http://www.ict-platform.be/htm/OBluisteren.htm" TargetMode="External"/><Relationship Id="rId4" Type="http://schemas.openxmlformats.org/officeDocument/2006/relationships/hyperlink" Target="http://www.ict-platform.be/htm/OBportfolio.htm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www.ict-platform.be/htm/OBschrijven.htm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bouwstenen voor ict in het onderwijs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2159216"/>
              </p:ext>
            </p:extLst>
          </p:nvPr>
        </p:nvGraphicFramePr>
        <p:xfrm>
          <a:off x="2267744" y="1412776"/>
          <a:ext cx="5040000" cy="50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  <a:gridCol w="2520000"/>
              </a:tblGrid>
              <a:tr h="252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u="sng" dirty="0" smtClean="0">
                        <a:latin typeface="Century Gothic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b="1" u="sng" smtClean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3200" b="1" u="sng" smtClean="0">
                          <a:latin typeface="Century Gothic" pitchFamily="34" charset="0"/>
                        </a:rPr>
                        <a:t>ICT-inhoud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u="none" smtClean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sz="1800" u="none" smtClean="0">
                        <a:latin typeface="Century Gothic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u="none" smtClean="0">
                          <a:latin typeface="Century Gothic" pitchFamily="34" charset="0"/>
                        </a:rPr>
                        <a:t>leerstof</a:t>
                      </a:r>
                      <a:r>
                        <a:rPr lang="nl-BE" sz="1800" u="none" baseline="0" smtClean="0">
                          <a:latin typeface="Century Gothic" pitchFamily="34" charset="0"/>
                        </a:rPr>
                        <a:t> + applicaties + competenties</a:t>
                      </a:r>
                      <a:endParaRPr lang="nl-BE" sz="1800" u="none" smtClean="0">
                        <a:latin typeface="Century Gothic" pitchFamily="34" charset="0"/>
                      </a:endParaRPr>
                    </a:p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19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sz="1800" b="1" u="sng" dirty="0" smtClean="0">
                        <a:latin typeface="Century Gothic" pitchFamily="34" charset="0"/>
                      </a:endParaRPr>
                    </a:p>
                    <a:p>
                      <a:pPr algn="ctr"/>
                      <a:r>
                        <a:rPr lang="nl-BE" sz="3200" b="1" u="sng" smtClean="0">
                          <a:latin typeface="Century Gothic" pitchFamily="34" charset="0"/>
                        </a:rPr>
                        <a:t>visie </a:t>
                      </a:r>
                      <a:r>
                        <a:rPr lang="nl-BE" sz="3200" b="1" u="sng" dirty="0" smtClean="0">
                          <a:latin typeface="Century Gothic" pitchFamily="34" charset="0"/>
                        </a:rPr>
                        <a:t>op </a:t>
                      </a:r>
                      <a:r>
                        <a:rPr lang="nl-BE" sz="3200" b="1" u="sng" smtClean="0">
                          <a:latin typeface="Century Gothic" pitchFamily="34" charset="0"/>
                        </a:rPr>
                        <a:t>leren </a:t>
                      </a:r>
                    </a:p>
                    <a:p>
                      <a:pPr algn="ctr"/>
                      <a:endParaRPr kumimoji="0" lang="nl-BE" sz="1800" b="1" u="none" kern="1200" baseline="0" smtClean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nl-BE" sz="1800" b="1" u="none" kern="1200" baseline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autonomie + interactie + zelfontdekking</a:t>
                      </a:r>
                      <a:endParaRPr kumimoji="0" lang="nl-BE" sz="1800" b="1" u="none" kern="1200" baseline="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2B4"/>
                    </a:solidFill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46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4499992" y="1196752"/>
            <a:ext cx="2520280" cy="2520280"/>
          </a:xfrm>
          <a:prstGeom prst="rect">
            <a:avLst/>
          </a:prstGeom>
          <a:solidFill>
            <a:srgbClr val="0082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 u="sng" dirty="0" smtClean="0">
              <a:latin typeface="Century Gothic" pitchFamily="34" charset="0"/>
            </a:endParaRPr>
          </a:p>
          <a:p>
            <a:pPr algn="ctr"/>
            <a:endParaRPr lang="nl-BE" b="1" u="sng" dirty="0" smtClean="0">
              <a:latin typeface="Century Gothic" pitchFamily="34" charset="0"/>
            </a:endParaRPr>
          </a:p>
          <a:p>
            <a:pPr algn="ctr"/>
            <a:r>
              <a:rPr lang="nl-BE" b="1" u="sng" dirty="0" smtClean="0">
                <a:latin typeface="Century Gothic" pitchFamily="34" charset="0"/>
              </a:rPr>
              <a:t>visie op leren </a:t>
            </a:r>
            <a:r>
              <a:rPr lang="nl-BE" dirty="0" smtClean="0">
                <a:latin typeface="Century Gothic" pitchFamily="34" charset="0"/>
              </a:rPr>
              <a:t>=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overdracht +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autonomie +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interactie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endParaRPr lang="nl-BE" dirty="0">
              <a:latin typeface="Century Gothic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4499992" y="3717032"/>
            <a:ext cx="2520280" cy="2520280"/>
          </a:xfrm>
          <a:prstGeom prst="rect">
            <a:avLst/>
          </a:prstGeom>
          <a:solidFill>
            <a:srgbClr val="FFF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u="sng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infrastructuur =</a:t>
            </a:r>
          </a:p>
          <a:p>
            <a:pPr algn="ctr"/>
            <a:endParaRPr lang="nl-BE" b="1" u="sng" dirty="0" smtClean="0">
              <a:solidFill>
                <a:schemeClr val="accent2">
                  <a:lumMod val="50000"/>
                </a:schemeClr>
              </a:solidFill>
              <a:latin typeface="Century Gothic" pitchFamily="34" charset="0"/>
            </a:endParaRPr>
          </a:p>
          <a:p>
            <a:pPr algn="ctr"/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materiaal</a:t>
            </a:r>
          </a:p>
          <a:p>
            <a:pPr algn="ctr"/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+</a:t>
            </a:r>
          </a:p>
          <a:p>
            <a:pPr algn="ctr"/>
            <a:r>
              <a:rPr lang="nl-BE" b="1" dirty="0" smtClean="0">
                <a:solidFill>
                  <a:schemeClr val="accent2">
                    <a:lumMod val="50000"/>
                  </a:schemeClr>
                </a:solidFill>
                <a:latin typeface="Century Gothic" pitchFamily="34" charset="0"/>
              </a:rPr>
              <a:t>mediawijsheid</a:t>
            </a:r>
          </a:p>
          <a:p>
            <a:pPr algn="ctr"/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1979712" y="3717032"/>
            <a:ext cx="2520280" cy="252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u="sng" dirty="0" smtClean="0">
                <a:latin typeface="Century Gothic" pitchFamily="34" charset="0"/>
              </a:rPr>
              <a:t>kennis en vaardigheden</a:t>
            </a:r>
          </a:p>
          <a:p>
            <a:pPr algn="ctr"/>
            <a:endParaRPr lang="nl-BE" b="1" u="sng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digitaal rijbewijs</a:t>
            </a:r>
          </a:p>
          <a:p>
            <a:pPr algn="ctr"/>
            <a:r>
              <a:rPr lang="nl-BE" dirty="0" smtClean="0">
                <a:latin typeface="Century Gothic" pitchFamily="34" charset="0"/>
              </a:rPr>
              <a:t>+ </a:t>
            </a:r>
          </a:p>
          <a:p>
            <a:pPr algn="ctr"/>
            <a:r>
              <a:rPr lang="nl-BE" dirty="0" smtClean="0">
                <a:latin typeface="Century Gothic" pitchFamily="34" charset="0"/>
              </a:rPr>
              <a:t>digitale didactiek</a:t>
            </a:r>
            <a:endParaRPr lang="nl-BE" dirty="0">
              <a:latin typeface="Century Gothic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979712" y="1196752"/>
            <a:ext cx="2520280" cy="2520280"/>
          </a:xfrm>
          <a:prstGeom prst="rect">
            <a:avLst/>
          </a:prstGeom>
          <a:solidFill>
            <a:srgbClr val="64BE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u="sng" dirty="0" err="1" smtClean="0">
                <a:latin typeface="Century Gothic" pitchFamily="34" charset="0"/>
              </a:rPr>
              <a:t>ICT-inhoud</a:t>
            </a:r>
            <a:r>
              <a:rPr lang="nl-BE" b="1" u="sng" dirty="0" smtClean="0">
                <a:latin typeface="Century Gothic" pitchFamily="34" charset="0"/>
              </a:rPr>
              <a:t> =</a:t>
            </a:r>
            <a:endParaRPr lang="nl-BE" u="sng" dirty="0" smtClean="0">
              <a:latin typeface="Century Gothic" pitchFamily="34" charset="0"/>
            </a:endParaRP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leerstof +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applicatie +</a:t>
            </a:r>
          </a:p>
          <a:p>
            <a:pPr algn="ctr"/>
            <a:endParaRPr lang="nl-BE" dirty="0" smtClean="0">
              <a:latin typeface="Century Gothic" pitchFamily="34" charset="0"/>
            </a:endParaRPr>
          </a:p>
          <a:p>
            <a:pPr algn="ctr"/>
            <a:r>
              <a:rPr lang="nl-BE" dirty="0" smtClean="0">
                <a:latin typeface="Century Gothic" pitchFamily="34" charset="0"/>
              </a:rPr>
              <a:t>competentie(s)</a:t>
            </a:r>
            <a:endParaRPr lang="nl-BE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3959 L -2.77778E-7 0.3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51 -4.44444E-6 L 0.27951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-0.03935 L -1.11111E-6 -0.372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1 -1.85185E-6 L -0.27951 -1.85185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4" grpId="1" animBg="1"/>
      <p:bldP spid="7" grpId="0" animBg="1"/>
      <p:bldP spid="7" grpId="1" animBg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620688"/>
            <a:ext cx="8229600" cy="490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BE" sz="4000" cap="none" smtClean="0">
                <a:solidFill>
                  <a:schemeClr val="tx1"/>
                </a:solidFill>
              </a:rPr>
              <a:t>werkpunten uit doorlichtingen</a:t>
            </a:r>
            <a:endParaRPr lang="nl-NL" sz="4000" cap="none">
              <a:solidFill>
                <a:schemeClr val="tx1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42909" y="1573792"/>
            <a:ext cx="8104215" cy="365540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groei- en leerlijnen (denk in termen van … ontwikkelingslijnen)</a:t>
            </a:r>
          </a:p>
          <a:p>
            <a:pPr>
              <a:lnSpc>
                <a:spcPct val="80000"/>
              </a:lnSpc>
            </a:pPr>
            <a:endParaRPr lang="nl-NL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integratieritme (denk aan … “</a:t>
            </a:r>
            <a:r>
              <a:rPr lang="nl-NL" sz="2000" b="1" dirty="0" err="1" smtClean="0">
                <a:solidFill>
                  <a:schemeClr val="tx1"/>
                </a:solidFill>
              </a:rPr>
              <a:t>creator</a:t>
            </a:r>
            <a:r>
              <a:rPr lang="nl-NL" sz="2000" b="1" dirty="0" smtClean="0">
                <a:solidFill>
                  <a:schemeClr val="tx1"/>
                </a:solidFill>
              </a:rPr>
              <a:t>” – “</a:t>
            </a:r>
            <a:r>
              <a:rPr lang="nl-NL" sz="2000" b="1" dirty="0" err="1" smtClean="0">
                <a:solidFill>
                  <a:schemeClr val="tx1"/>
                </a:solidFill>
              </a:rPr>
              <a:t>pioneer</a:t>
            </a:r>
            <a:r>
              <a:rPr lang="nl-NL" sz="2000" b="1" dirty="0" smtClean="0">
                <a:solidFill>
                  <a:schemeClr val="tx1"/>
                </a:solidFill>
              </a:rPr>
              <a:t>” – “</a:t>
            </a:r>
            <a:r>
              <a:rPr lang="nl-NL" sz="2000" b="1" dirty="0" err="1" smtClean="0">
                <a:solidFill>
                  <a:schemeClr val="tx1"/>
                </a:solidFill>
              </a:rPr>
              <a:t>follower</a:t>
            </a:r>
            <a:r>
              <a:rPr lang="nl-NL" sz="2000" b="1" dirty="0" smtClean="0">
                <a:solidFill>
                  <a:schemeClr val="tx1"/>
                </a:solidFill>
              </a:rPr>
              <a:t>” - …)</a:t>
            </a:r>
          </a:p>
          <a:p>
            <a:pPr>
              <a:lnSpc>
                <a:spcPct val="80000"/>
              </a:lnSpc>
            </a:pPr>
            <a:endParaRPr lang="nl-NL" sz="20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eindtermen ICT </a:t>
            </a:r>
            <a:r>
              <a:rPr lang="nl-NL" sz="2000" b="1" smtClean="0">
                <a:solidFill>
                  <a:schemeClr val="tx1"/>
                </a:solidFill>
              </a:rPr>
              <a:t>evalueren (zie verder </a:t>
            </a:r>
            <a:r>
              <a:rPr lang="nl-NL" sz="2000" b="1" dirty="0" smtClean="0">
                <a:solidFill>
                  <a:schemeClr val="tx1"/>
                </a:solidFill>
              </a:rPr>
              <a:t>… leerlingenwijzer)</a:t>
            </a:r>
          </a:p>
          <a:p>
            <a:pPr algn="just">
              <a:lnSpc>
                <a:spcPct val="80000"/>
              </a:lnSpc>
              <a:buNone/>
            </a:pPr>
            <a:endParaRPr lang="nl-NL" sz="2000" b="1" dirty="0">
              <a:solidFill>
                <a:schemeClr val="tx1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alternatieve evaluatievormen introduceren (denk aan …“dropbox”)</a:t>
            </a:r>
          </a:p>
          <a:p>
            <a:pPr algn="just">
              <a:lnSpc>
                <a:spcPct val="80000"/>
              </a:lnSpc>
            </a:pPr>
            <a:endParaRPr lang="nl-NL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registreren van de vorderingen (denk aan … 8-baan voor kleuters)</a:t>
            </a:r>
          </a:p>
          <a:p>
            <a:pPr>
              <a:lnSpc>
                <a:spcPct val="80000"/>
              </a:lnSpc>
            </a:pPr>
            <a:endParaRPr lang="nl-NL" sz="2000" b="1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nl-NL" sz="2000" b="1" dirty="0" smtClean="0">
                <a:solidFill>
                  <a:schemeClr val="tx1"/>
                </a:solidFill>
              </a:rPr>
              <a:t>garanties betreffende het aanbod (denk aan … een overzicht)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539552" y="530120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FF0000"/>
                </a:solidFill>
                <a:latin typeface="Century Gothic" pitchFamily="34" charset="0"/>
              </a:rPr>
              <a:t>CONCLUSIE:</a:t>
            </a:r>
          </a:p>
          <a:p>
            <a:pPr algn="ctr"/>
            <a:endParaRPr lang="nl-BE" sz="2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r>
              <a:rPr lang="nl-BE" sz="2400" b="1" dirty="0" smtClean="0">
                <a:solidFill>
                  <a:srgbClr val="FF0000"/>
                </a:solidFill>
                <a:latin typeface="Century Gothic" pitchFamily="34" charset="0"/>
              </a:rPr>
              <a:t>maak werk van de 4 bouwstenen in een beleidsplan</a:t>
            </a:r>
            <a:endParaRPr lang="nl-BE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187624" y="2996952"/>
            <a:ext cx="69127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8800" smtClean="0"/>
              <a:t>CONCREET</a:t>
            </a:r>
            <a:endParaRPr lang="nl-BE" sz="880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340724" cy="6192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163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8336"/>
            <a:ext cx="3816424" cy="64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606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31805" y="-811900"/>
            <a:ext cx="5556079" cy="870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433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90700" y="-558452"/>
            <a:ext cx="5708205" cy="806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71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62349" y="-862148"/>
            <a:ext cx="5857875" cy="882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40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686800" cy="838200"/>
          </a:xfrm>
        </p:spPr>
        <p:txBody>
          <a:bodyPr/>
          <a:lstStyle/>
          <a:p>
            <a:r>
              <a:rPr lang="nl-BE" smtClean="0"/>
              <a:t>Pictos</a:t>
            </a:r>
            <a:endParaRPr lang="nl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857"/>
            <a:ext cx="5086350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115616" y="2716927"/>
            <a:ext cx="67730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nl-BE" sz="4000"/>
              <a:t>http://</a:t>
            </a:r>
            <a:r>
              <a:rPr lang="nl-BE" sz="4000" smtClean="0"/>
              <a:t>pictos.ictbeleidstool.be</a:t>
            </a:r>
            <a:endParaRPr lang="nl-BE" sz="4000"/>
          </a:p>
        </p:txBody>
      </p:sp>
    </p:spTree>
    <p:extLst>
      <p:ext uri="{BB962C8B-B14F-4D97-AF65-F5344CB8AC3E}">
        <p14:creationId xmlns:p14="http://schemas.microsoft.com/office/powerpoint/2010/main" xmlns="" val="15541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raan 59"/>
          <p:cNvSpPr/>
          <p:nvPr/>
        </p:nvSpPr>
        <p:spPr>
          <a:xfrm rot="11593616">
            <a:off x="4260850" y="3822700"/>
            <a:ext cx="4854575" cy="2843213"/>
          </a:xfrm>
          <a:prstGeom prst="teardrop">
            <a:avLst>
              <a:gd name="adj" fmla="val 103510"/>
            </a:avLst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68" name="Traan 67"/>
          <p:cNvSpPr/>
          <p:nvPr/>
        </p:nvSpPr>
        <p:spPr>
          <a:xfrm rot="11509322">
            <a:off x="5989638" y="1749425"/>
            <a:ext cx="3087687" cy="2006600"/>
          </a:xfrm>
          <a:prstGeom prst="teardrop">
            <a:avLst/>
          </a:prstGeom>
          <a:solidFill>
            <a:srgbClr val="C0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BE"/>
          </a:p>
        </p:txBody>
      </p:sp>
      <p:sp>
        <p:nvSpPr>
          <p:cNvPr id="2052" name="Oval 4"/>
          <p:cNvSpPr>
            <a:spLocks noChangeArrowheads="1"/>
          </p:cNvSpPr>
          <p:nvPr/>
        </p:nvSpPr>
        <p:spPr bwMode="auto">
          <a:xfrm>
            <a:off x="3428992" y="2830106"/>
            <a:ext cx="2000264" cy="908864"/>
          </a:xfrm>
          <a:prstGeom prst="ellipse">
            <a:avLst/>
          </a:prstGeom>
          <a:solidFill>
            <a:srgbClr val="2F11E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nl-BE" smtClean="0">
                <a:solidFill>
                  <a:schemeClr val="bg1"/>
                </a:solidFill>
              </a:rPr>
              <a:t>ICT in de basisschool</a:t>
            </a:r>
            <a:endParaRPr lang="nl-NL">
              <a:solidFill>
                <a:schemeClr val="bg1"/>
              </a:solidFill>
            </a:endParaRPr>
          </a:p>
        </p:txBody>
      </p:sp>
      <p:cxnSp>
        <p:nvCxnSpPr>
          <p:cNvPr id="2053" name="AutoShape 5"/>
          <p:cNvCxnSpPr>
            <a:cxnSpLocks noChangeShapeType="1"/>
            <a:stCxn id="2052" idx="0"/>
            <a:endCxn id="2058" idx="4"/>
          </p:cNvCxnSpPr>
          <p:nvPr/>
        </p:nvCxnSpPr>
        <p:spPr bwMode="auto">
          <a:xfrm rot="16200000" flipV="1">
            <a:off x="4181678" y="2582660"/>
            <a:ext cx="436156" cy="58736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4" name="AutoShape 6"/>
          <p:cNvCxnSpPr>
            <a:cxnSpLocks noChangeShapeType="1"/>
            <a:stCxn id="2052" idx="6"/>
            <a:endCxn id="2057" idx="0"/>
          </p:cNvCxnSpPr>
          <p:nvPr/>
        </p:nvCxnSpPr>
        <p:spPr bwMode="auto">
          <a:xfrm>
            <a:off x="5429256" y="3284538"/>
            <a:ext cx="363532" cy="7159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55" name="AutoShape 7"/>
          <p:cNvCxnSpPr>
            <a:cxnSpLocks noChangeShapeType="1"/>
            <a:stCxn id="2052" idx="1"/>
            <a:endCxn id="2" idx="6"/>
          </p:cNvCxnSpPr>
          <p:nvPr/>
        </p:nvCxnSpPr>
        <p:spPr bwMode="auto">
          <a:xfrm rot="16200000" flipV="1">
            <a:off x="2861417" y="2102698"/>
            <a:ext cx="785155" cy="935861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214313" y="1817688"/>
            <a:ext cx="2571750" cy="7207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nl-BE"/>
              <a:t>inspannings-verplichtingen</a:t>
            </a:r>
            <a:endParaRPr lang="nl-NL" b="1"/>
          </a:p>
        </p:txBody>
      </p:sp>
      <p:sp>
        <p:nvSpPr>
          <p:cNvPr id="2057" name="Oval 9"/>
          <p:cNvSpPr>
            <a:spLocks noChangeArrowheads="1"/>
          </p:cNvSpPr>
          <p:nvPr/>
        </p:nvSpPr>
        <p:spPr bwMode="auto">
          <a:xfrm>
            <a:off x="5072063" y="4000500"/>
            <a:ext cx="1441450" cy="719138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/>
              <a:t>bouwstenen</a:t>
            </a:r>
            <a:endParaRPr lang="nl-NL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3649663" y="1673225"/>
            <a:ext cx="1441450" cy="7207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/>
              <a:t>fasen</a:t>
            </a:r>
            <a:endParaRPr lang="nl-NL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6429375" y="5308600"/>
            <a:ext cx="973138" cy="406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content</a:t>
            </a:r>
            <a:endParaRPr lang="nl-NL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4214813" y="5665788"/>
            <a:ext cx="1697037" cy="406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deskundigheid</a:t>
            </a:r>
            <a:endParaRPr lang="nl-NL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7034213" y="4357688"/>
            <a:ext cx="1252537" cy="71437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BE"/>
              <a:t>visie op onderwijs</a:t>
            </a:r>
            <a:endParaRPr lang="nl-NL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6500813" y="6143625"/>
            <a:ext cx="1557337" cy="406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infrastructuur</a:t>
            </a:r>
            <a:endParaRPr lang="nl-NL"/>
          </a:p>
        </p:txBody>
      </p:sp>
      <p:cxnSp>
        <p:nvCxnSpPr>
          <p:cNvPr id="2063" name="AutoShape 15"/>
          <p:cNvCxnSpPr>
            <a:cxnSpLocks noChangeShapeType="1"/>
            <a:stCxn id="2057" idx="4"/>
            <a:endCxn id="2060" idx="0"/>
          </p:cNvCxnSpPr>
          <p:nvPr/>
        </p:nvCxnSpPr>
        <p:spPr bwMode="auto">
          <a:xfrm rot="5400000">
            <a:off x="4954588" y="4827588"/>
            <a:ext cx="946150" cy="730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4" name="AutoShape 16"/>
          <p:cNvCxnSpPr>
            <a:cxnSpLocks noChangeShapeType="1"/>
            <a:stCxn id="2057" idx="4"/>
            <a:endCxn id="2062" idx="1"/>
          </p:cNvCxnSpPr>
          <p:nvPr/>
        </p:nvCxnSpPr>
        <p:spPr bwMode="auto">
          <a:xfrm rot="16200000" flipH="1">
            <a:off x="5333207" y="5179219"/>
            <a:ext cx="1627187" cy="7080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5" name="AutoShape 17"/>
          <p:cNvCxnSpPr>
            <a:cxnSpLocks noChangeShapeType="1"/>
            <a:stCxn id="2057" idx="4"/>
            <a:endCxn id="2059" idx="1"/>
          </p:cNvCxnSpPr>
          <p:nvPr/>
        </p:nvCxnSpPr>
        <p:spPr bwMode="auto">
          <a:xfrm rot="16200000" flipH="1">
            <a:off x="5715001" y="4797425"/>
            <a:ext cx="792162" cy="636587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66" name="AutoShape 18"/>
          <p:cNvCxnSpPr>
            <a:cxnSpLocks noChangeShapeType="1"/>
            <a:stCxn id="2057" idx="6"/>
            <a:endCxn id="2061" idx="0"/>
          </p:cNvCxnSpPr>
          <p:nvPr/>
        </p:nvCxnSpPr>
        <p:spPr bwMode="auto">
          <a:xfrm flipV="1">
            <a:off x="6513513" y="4357688"/>
            <a:ext cx="1146175" cy="3175"/>
          </a:xfrm>
          <a:prstGeom prst="curvedConnector4">
            <a:avLst>
              <a:gd name="adj1" fmla="val 22676"/>
              <a:gd name="adj2" fmla="val 1011651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" name="AutoShape 24"/>
          <p:cNvSpPr>
            <a:spLocks noChangeArrowheads="1"/>
          </p:cNvSpPr>
          <p:nvPr/>
        </p:nvSpPr>
        <p:spPr bwMode="auto">
          <a:xfrm>
            <a:off x="6891338" y="377825"/>
            <a:ext cx="1455737" cy="4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rapportering</a:t>
            </a:r>
            <a:endParaRPr lang="nl-NL"/>
          </a:p>
        </p:txBody>
      </p:sp>
      <p:sp>
        <p:nvSpPr>
          <p:cNvPr id="2067" name="AutoShape 25"/>
          <p:cNvSpPr>
            <a:spLocks noChangeArrowheads="1"/>
          </p:cNvSpPr>
          <p:nvPr/>
        </p:nvSpPr>
        <p:spPr bwMode="auto">
          <a:xfrm>
            <a:off x="6372225" y="2060575"/>
            <a:ext cx="1138238" cy="4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evaluatie</a:t>
            </a:r>
            <a:endParaRPr lang="nl-NL"/>
          </a:p>
        </p:txBody>
      </p:sp>
      <p:sp>
        <p:nvSpPr>
          <p:cNvPr id="2068" name="AutoShape 26"/>
          <p:cNvSpPr>
            <a:spLocks noChangeArrowheads="1"/>
          </p:cNvSpPr>
          <p:nvPr/>
        </p:nvSpPr>
        <p:spPr bwMode="auto">
          <a:xfrm>
            <a:off x="5018088" y="738188"/>
            <a:ext cx="1646237" cy="4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implementatie</a:t>
            </a:r>
            <a:endParaRPr lang="nl-NL"/>
          </a:p>
        </p:txBody>
      </p:sp>
      <p:sp>
        <p:nvSpPr>
          <p:cNvPr id="2069" name="AutoShape 27"/>
          <p:cNvSpPr>
            <a:spLocks noChangeArrowheads="1"/>
          </p:cNvSpPr>
          <p:nvPr/>
        </p:nvSpPr>
        <p:spPr bwMode="auto">
          <a:xfrm>
            <a:off x="4010025" y="90488"/>
            <a:ext cx="1633538" cy="4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communicatie</a:t>
            </a:r>
            <a:endParaRPr lang="nl-NL"/>
          </a:p>
        </p:txBody>
      </p:sp>
      <p:sp>
        <p:nvSpPr>
          <p:cNvPr id="2070" name="AutoShape 28"/>
          <p:cNvSpPr>
            <a:spLocks noChangeArrowheads="1"/>
          </p:cNvSpPr>
          <p:nvPr/>
        </p:nvSpPr>
        <p:spPr bwMode="auto">
          <a:xfrm>
            <a:off x="2425700" y="377825"/>
            <a:ext cx="1138238" cy="40640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/>
              <a:t>coaching</a:t>
            </a:r>
            <a:endParaRPr lang="nl-NL"/>
          </a:p>
        </p:txBody>
      </p:sp>
      <p:cxnSp>
        <p:nvCxnSpPr>
          <p:cNvPr id="2071" name="AutoShape 29"/>
          <p:cNvCxnSpPr>
            <a:cxnSpLocks noChangeShapeType="1"/>
            <a:stCxn id="2058" idx="1"/>
            <a:endCxn id="2069" idx="2"/>
          </p:cNvCxnSpPr>
          <p:nvPr/>
        </p:nvCxnSpPr>
        <p:spPr bwMode="auto">
          <a:xfrm rot="-5400000">
            <a:off x="3703638" y="654050"/>
            <a:ext cx="1281112" cy="966788"/>
          </a:xfrm>
          <a:prstGeom prst="curvedConnector3">
            <a:avLst>
              <a:gd name="adj1" fmla="val 5402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2" name="AutoShape 30"/>
          <p:cNvCxnSpPr>
            <a:cxnSpLocks noChangeShapeType="1"/>
            <a:stCxn id="2058" idx="1"/>
            <a:endCxn id="2070" idx="3"/>
          </p:cNvCxnSpPr>
          <p:nvPr/>
        </p:nvCxnSpPr>
        <p:spPr bwMode="auto">
          <a:xfrm rot="5400000" flipH="1">
            <a:off x="3113881" y="1031082"/>
            <a:ext cx="1196975" cy="296862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3" name="AutoShape 31"/>
          <p:cNvCxnSpPr>
            <a:cxnSpLocks noChangeShapeType="1"/>
            <a:stCxn id="2058" idx="6"/>
          </p:cNvCxnSpPr>
          <p:nvPr/>
        </p:nvCxnSpPr>
        <p:spPr bwMode="auto">
          <a:xfrm flipV="1">
            <a:off x="5091113" y="784225"/>
            <a:ext cx="2528887" cy="124936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4" name="AutoShape 32"/>
          <p:cNvCxnSpPr>
            <a:cxnSpLocks noChangeShapeType="1"/>
            <a:stCxn id="2058" idx="7"/>
            <a:endCxn id="2068" idx="3"/>
          </p:cNvCxnSpPr>
          <p:nvPr/>
        </p:nvCxnSpPr>
        <p:spPr bwMode="auto">
          <a:xfrm rot="-5400000">
            <a:off x="5353844" y="467519"/>
            <a:ext cx="836612" cy="1784350"/>
          </a:xfrm>
          <a:prstGeom prst="curvedConnector4">
            <a:avLst>
              <a:gd name="adj1" fmla="val 44023"/>
              <a:gd name="adj2" fmla="val 11272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75" name="AutoShape 33"/>
          <p:cNvCxnSpPr>
            <a:cxnSpLocks noChangeShapeType="1"/>
            <a:stCxn id="2058" idx="5"/>
            <a:endCxn id="2067" idx="1"/>
          </p:cNvCxnSpPr>
          <p:nvPr/>
        </p:nvCxnSpPr>
        <p:spPr bwMode="auto">
          <a:xfrm rot="5400000" flipH="1" flipV="1">
            <a:off x="5613400" y="1530350"/>
            <a:ext cx="25400" cy="1492250"/>
          </a:xfrm>
          <a:prstGeom prst="curvedConnector4">
            <a:avLst>
              <a:gd name="adj1" fmla="val -1312500"/>
              <a:gd name="adj2" fmla="val 571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76" name="Rectangle 36"/>
          <p:cNvSpPr>
            <a:spLocks noChangeArrowheads="1"/>
          </p:cNvSpPr>
          <p:nvPr/>
        </p:nvSpPr>
        <p:spPr bwMode="auto">
          <a:xfrm flipH="1">
            <a:off x="7885113" y="1268413"/>
            <a:ext cx="765175" cy="314325"/>
          </a:xfrm>
          <a:prstGeom prst="rect">
            <a:avLst/>
          </a:prstGeom>
          <a:solidFill>
            <a:srgbClr val="EAD0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leerling</a:t>
            </a:r>
            <a:endParaRPr lang="nl-NL" sz="1400"/>
          </a:p>
        </p:txBody>
      </p:sp>
      <p:cxnSp>
        <p:nvCxnSpPr>
          <p:cNvPr id="2078" name="AutoShape 37"/>
          <p:cNvCxnSpPr>
            <a:cxnSpLocks noChangeShapeType="1"/>
            <a:stCxn id="2076" idx="2"/>
            <a:endCxn id="2076" idx="2"/>
          </p:cNvCxnSpPr>
          <p:nvPr/>
        </p:nvCxnSpPr>
        <p:spPr bwMode="auto">
          <a:xfrm>
            <a:off x="8267700" y="15827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" name="Rectangle 42"/>
          <p:cNvSpPr>
            <a:spLocks noChangeArrowheads="1"/>
          </p:cNvSpPr>
          <p:nvPr/>
        </p:nvSpPr>
        <p:spPr bwMode="auto">
          <a:xfrm flipH="1">
            <a:off x="7164388" y="3357563"/>
            <a:ext cx="706437" cy="314325"/>
          </a:xfrm>
          <a:prstGeom prst="rect">
            <a:avLst/>
          </a:prstGeom>
          <a:solidFill>
            <a:srgbClr val="EAD0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school</a:t>
            </a:r>
            <a:endParaRPr lang="nl-NL" sz="1400"/>
          </a:p>
        </p:txBody>
      </p:sp>
      <p:sp>
        <p:nvSpPr>
          <p:cNvPr id="2079" name="Rectangle 44"/>
          <p:cNvSpPr>
            <a:spLocks noChangeArrowheads="1"/>
          </p:cNvSpPr>
          <p:nvPr/>
        </p:nvSpPr>
        <p:spPr bwMode="auto">
          <a:xfrm flipH="1">
            <a:off x="6227763" y="2997200"/>
            <a:ext cx="509587" cy="314325"/>
          </a:xfrm>
          <a:prstGeom prst="rect">
            <a:avLst/>
          </a:prstGeom>
          <a:solidFill>
            <a:srgbClr val="EAD0B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klas</a:t>
            </a:r>
            <a:endParaRPr lang="nl-NL" sz="1400"/>
          </a:p>
        </p:txBody>
      </p:sp>
      <p:sp>
        <p:nvSpPr>
          <p:cNvPr id="2080" name="Rectangle 46"/>
          <p:cNvSpPr>
            <a:spLocks noChangeArrowheads="1"/>
          </p:cNvSpPr>
          <p:nvPr/>
        </p:nvSpPr>
        <p:spPr bwMode="auto">
          <a:xfrm flipH="1">
            <a:off x="482600" y="1098550"/>
            <a:ext cx="1266825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vaardigheden</a:t>
            </a:r>
            <a:endParaRPr lang="nl-NL" sz="1400"/>
          </a:p>
        </p:txBody>
      </p:sp>
      <p:cxnSp>
        <p:nvCxnSpPr>
          <p:cNvPr id="2081" name="AutoShape 48"/>
          <p:cNvCxnSpPr>
            <a:cxnSpLocks noChangeShapeType="1"/>
            <a:endCxn id="2080" idx="3"/>
          </p:cNvCxnSpPr>
          <p:nvPr/>
        </p:nvCxnSpPr>
        <p:spPr bwMode="auto">
          <a:xfrm rot="5400000" flipH="1">
            <a:off x="597694" y="1140619"/>
            <a:ext cx="561975" cy="792163"/>
          </a:xfrm>
          <a:prstGeom prst="bentConnector4">
            <a:avLst>
              <a:gd name="adj1" fmla="val 35875"/>
              <a:gd name="adj2" fmla="val 1288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82" name="Rectangle 49"/>
          <p:cNvSpPr>
            <a:spLocks noChangeArrowheads="1"/>
          </p:cNvSpPr>
          <p:nvPr/>
        </p:nvSpPr>
        <p:spPr bwMode="auto">
          <a:xfrm flipH="1">
            <a:off x="409575" y="3330575"/>
            <a:ext cx="1247775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competenties</a:t>
            </a:r>
            <a:endParaRPr lang="nl-NL" sz="1400"/>
          </a:p>
        </p:txBody>
      </p:sp>
      <p:cxnSp>
        <p:nvCxnSpPr>
          <p:cNvPr id="2083" name="AutoShape 50"/>
          <p:cNvCxnSpPr>
            <a:cxnSpLocks noChangeShapeType="1"/>
            <a:stCxn id="2" idx="3"/>
            <a:endCxn id="2082" idx="3"/>
          </p:cNvCxnSpPr>
          <p:nvPr/>
        </p:nvCxnSpPr>
        <p:spPr bwMode="auto">
          <a:xfrm rot="5400000">
            <a:off x="-26987" y="2870200"/>
            <a:ext cx="1054100" cy="180975"/>
          </a:xfrm>
          <a:prstGeom prst="bentConnector4">
            <a:avLst>
              <a:gd name="adj1" fmla="val 37546"/>
              <a:gd name="adj2" fmla="val 22606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84" name="Rectangle 51"/>
          <p:cNvSpPr>
            <a:spLocks noChangeArrowheads="1"/>
          </p:cNvSpPr>
          <p:nvPr/>
        </p:nvSpPr>
        <p:spPr bwMode="auto">
          <a:xfrm flipH="1">
            <a:off x="2143125" y="1428750"/>
            <a:ext cx="1308100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mediawijsheid</a:t>
            </a:r>
            <a:endParaRPr lang="nl-NL" sz="1400"/>
          </a:p>
        </p:txBody>
      </p:sp>
      <p:cxnSp>
        <p:nvCxnSpPr>
          <p:cNvPr id="2085" name="AutoShape 52"/>
          <p:cNvCxnSpPr>
            <a:cxnSpLocks noChangeShapeType="1"/>
            <a:endCxn id="2084" idx="2"/>
          </p:cNvCxnSpPr>
          <p:nvPr/>
        </p:nvCxnSpPr>
        <p:spPr bwMode="auto">
          <a:xfrm flipV="1">
            <a:off x="2409825" y="1743075"/>
            <a:ext cx="387350" cy="1793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86" name="AutoShape 53"/>
          <p:cNvCxnSpPr>
            <a:cxnSpLocks noChangeShapeType="1"/>
            <a:stCxn id="2067" idx="2"/>
            <a:endCxn id="2079" idx="0"/>
          </p:cNvCxnSpPr>
          <p:nvPr/>
        </p:nvCxnSpPr>
        <p:spPr bwMode="auto">
          <a:xfrm rot="5400000">
            <a:off x="6447631" y="2502694"/>
            <a:ext cx="530225" cy="4587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87" name="AutoShape 54"/>
          <p:cNvCxnSpPr>
            <a:cxnSpLocks noChangeShapeType="1"/>
            <a:stCxn id="2067" idx="2"/>
            <a:endCxn id="0" idx="0"/>
          </p:cNvCxnSpPr>
          <p:nvPr/>
        </p:nvCxnSpPr>
        <p:spPr bwMode="auto">
          <a:xfrm rot="16200000" flipH="1">
            <a:off x="6784975" y="2624138"/>
            <a:ext cx="890588" cy="576262"/>
          </a:xfrm>
          <a:prstGeom prst="bentConnector3">
            <a:avLst>
              <a:gd name="adj1" fmla="val 4991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088" name="AutoShape 55"/>
          <p:cNvCxnSpPr>
            <a:cxnSpLocks noChangeShapeType="1"/>
            <a:stCxn id="2067" idx="3"/>
            <a:endCxn id="2076" idx="2"/>
          </p:cNvCxnSpPr>
          <p:nvPr/>
        </p:nvCxnSpPr>
        <p:spPr bwMode="auto">
          <a:xfrm flipV="1">
            <a:off x="7510463" y="1582738"/>
            <a:ext cx="757237" cy="6810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89" name="Rectangle 56"/>
          <p:cNvSpPr>
            <a:spLocks noChangeArrowheads="1"/>
          </p:cNvSpPr>
          <p:nvPr/>
        </p:nvSpPr>
        <p:spPr bwMode="auto">
          <a:xfrm flipH="1">
            <a:off x="1346200" y="2825750"/>
            <a:ext cx="1798638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doorstromingsmodel</a:t>
            </a:r>
            <a:endParaRPr lang="nl-NL" sz="1400"/>
          </a:p>
        </p:txBody>
      </p:sp>
      <p:cxnSp>
        <p:nvCxnSpPr>
          <p:cNvPr id="2090" name="AutoShape 57"/>
          <p:cNvCxnSpPr>
            <a:cxnSpLocks noChangeShapeType="1"/>
            <a:endCxn id="2089" idx="0"/>
          </p:cNvCxnSpPr>
          <p:nvPr/>
        </p:nvCxnSpPr>
        <p:spPr bwMode="auto">
          <a:xfrm rot="16200000" flipH="1">
            <a:off x="1616869" y="2196307"/>
            <a:ext cx="287337" cy="971550"/>
          </a:xfrm>
          <a:prstGeom prst="bentConnector3">
            <a:avLst>
              <a:gd name="adj1" fmla="val 4972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2112" name="AutoShape 64"/>
          <p:cNvCxnSpPr>
            <a:cxnSpLocks noChangeShapeType="1"/>
            <a:stCxn id="2052" idx="3"/>
            <a:endCxn id="2094" idx="7"/>
          </p:cNvCxnSpPr>
          <p:nvPr/>
        </p:nvCxnSpPr>
        <p:spPr bwMode="auto">
          <a:xfrm rot="5400000">
            <a:off x="2651500" y="3386462"/>
            <a:ext cx="851016" cy="128983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94" name="Oval 65"/>
          <p:cNvSpPr>
            <a:spLocks noChangeArrowheads="1"/>
          </p:cNvSpPr>
          <p:nvPr/>
        </p:nvSpPr>
        <p:spPr bwMode="auto">
          <a:xfrm>
            <a:off x="1201738" y="4351338"/>
            <a:ext cx="1441450" cy="7207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/>
              <a:t>bewaking</a:t>
            </a:r>
            <a:endParaRPr lang="nl-NL"/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4763" y="0"/>
            <a:ext cx="1758950" cy="369332"/>
          </a:xfrm>
          <a:prstGeom prst="rect">
            <a:avLst/>
          </a:prstGeom>
          <a:solidFill>
            <a:srgbClr val="D9D1C5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BE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ordeningskader</a:t>
            </a:r>
            <a:endParaRPr lang="nl-NL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096" name="AutoShape 67"/>
          <p:cNvCxnSpPr>
            <a:cxnSpLocks noChangeShapeType="1"/>
            <a:stCxn id="2094" idx="5"/>
            <a:endCxn id="2097" idx="1"/>
          </p:cNvCxnSpPr>
          <p:nvPr/>
        </p:nvCxnSpPr>
        <p:spPr bwMode="auto">
          <a:xfrm rot="16200000" flipH="1">
            <a:off x="2302669" y="5096669"/>
            <a:ext cx="1047750" cy="788988"/>
          </a:xfrm>
          <a:prstGeom prst="bentConnector4">
            <a:avLst>
              <a:gd name="adj1" fmla="val 37472"/>
              <a:gd name="adj2" fmla="val 12897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97" name="Rectangle 68"/>
          <p:cNvSpPr>
            <a:spLocks noChangeArrowheads="1"/>
          </p:cNvSpPr>
          <p:nvPr/>
        </p:nvSpPr>
        <p:spPr bwMode="auto">
          <a:xfrm flipH="1">
            <a:off x="1785938" y="5857875"/>
            <a:ext cx="1435100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ICT-beleidsplan</a:t>
            </a:r>
            <a:endParaRPr lang="nl-NL" sz="1400"/>
          </a:p>
        </p:txBody>
      </p:sp>
      <p:cxnSp>
        <p:nvCxnSpPr>
          <p:cNvPr id="2098" name="AutoShape 69"/>
          <p:cNvCxnSpPr>
            <a:cxnSpLocks noChangeShapeType="1"/>
            <a:stCxn id="2094" idx="2"/>
            <a:endCxn id="2099" idx="0"/>
          </p:cNvCxnSpPr>
          <p:nvPr/>
        </p:nvCxnSpPr>
        <p:spPr bwMode="auto">
          <a:xfrm rot="10800000" flipV="1">
            <a:off x="944563" y="4711700"/>
            <a:ext cx="257175" cy="6619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99" name="Rectangle 70"/>
          <p:cNvSpPr>
            <a:spLocks noChangeArrowheads="1"/>
          </p:cNvSpPr>
          <p:nvPr/>
        </p:nvSpPr>
        <p:spPr bwMode="auto">
          <a:xfrm flipH="1">
            <a:off x="395288" y="5373688"/>
            <a:ext cx="1100137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doorlichting</a:t>
            </a:r>
            <a:endParaRPr lang="nl-NL" sz="1400"/>
          </a:p>
        </p:txBody>
      </p:sp>
      <p:sp>
        <p:nvSpPr>
          <p:cNvPr id="2100" name="Rectangle 71"/>
          <p:cNvSpPr>
            <a:spLocks noChangeArrowheads="1"/>
          </p:cNvSpPr>
          <p:nvPr/>
        </p:nvSpPr>
        <p:spPr bwMode="auto">
          <a:xfrm flipH="1">
            <a:off x="285750" y="4000500"/>
            <a:ext cx="1219200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schoolleiding</a:t>
            </a:r>
            <a:endParaRPr lang="nl-NL" sz="1400"/>
          </a:p>
        </p:txBody>
      </p:sp>
      <p:cxnSp>
        <p:nvCxnSpPr>
          <p:cNvPr id="2101" name="AutoShape 72"/>
          <p:cNvCxnSpPr>
            <a:cxnSpLocks noChangeShapeType="1"/>
            <a:stCxn id="2094" idx="0"/>
            <a:endCxn id="2100" idx="0"/>
          </p:cNvCxnSpPr>
          <p:nvPr/>
        </p:nvCxnSpPr>
        <p:spPr bwMode="auto">
          <a:xfrm rot="16200000" flipV="1">
            <a:off x="1233488" y="3662362"/>
            <a:ext cx="350838" cy="1027113"/>
          </a:xfrm>
          <a:prstGeom prst="bentConnector3">
            <a:avLst>
              <a:gd name="adj1" fmla="val 165157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02" name="Rectangle 73"/>
          <p:cNvSpPr>
            <a:spLocks noChangeArrowheads="1"/>
          </p:cNvSpPr>
          <p:nvPr/>
        </p:nvSpPr>
        <p:spPr bwMode="auto">
          <a:xfrm flipH="1">
            <a:off x="3214688" y="4829175"/>
            <a:ext cx="765175" cy="314325"/>
          </a:xfrm>
          <a:prstGeom prst="rect">
            <a:avLst/>
          </a:prstGeom>
          <a:solidFill>
            <a:srgbClr val="FAFC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nl-BE" sz="1400"/>
              <a:t>i-coach</a:t>
            </a:r>
            <a:endParaRPr lang="nl-NL" sz="1400"/>
          </a:p>
        </p:txBody>
      </p:sp>
      <p:cxnSp>
        <p:nvCxnSpPr>
          <p:cNvPr id="2103" name="AutoShape 74"/>
          <p:cNvCxnSpPr>
            <a:cxnSpLocks noChangeShapeType="1"/>
            <a:stCxn id="2094" idx="6"/>
            <a:endCxn id="2102" idx="0"/>
          </p:cNvCxnSpPr>
          <p:nvPr/>
        </p:nvCxnSpPr>
        <p:spPr bwMode="auto">
          <a:xfrm>
            <a:off x="2643188" y="4711700"/>
            <a:ext cx="954087" cy="1174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104" name="AutoShape 75"/>
          <p:cNvSpPr>
            <a:spLocks noChangeArrowheads="1"/>
          </p:cNvSpPr>
          <p:nvPr/>
        </p:nvSpPr>
        <p:spPr bwMode="auto">
          <a:xfrm>
            <a:off x="7643813" y="2460625"/>
            <a:ext cx="1214437" cy="539750"/>
          </a:xfrm>
          <a:prstGeom prst="flowChartMultidocument">
            <a:avLst/>
          </a:prstGeom>
          <a:gradFill rotWithShape="1">
            <a:gsLst>
              <a:gs pos="0">
                <a:srgbClr val="FAFCA2">
                  <a:alpha val="60001"/>
                </a:srgbClr>
              </a:gs>
              <a:gs pos="100000">
                <a:srgbClr val="2F11E1">
                  <a:alpha val="60001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nl-BE" sz="1100"/>
              <a:t>gewaarborgd aanbod</a:t>
            </a:r>
            <a:endParaRPr lang="nl-NL" sz="1100"/>
          </a:p>
        </p:txBody>
      </p:sp>
      <p:cxnSp>
        <p:nvCxnSpPr>
          <p:cNvPr id="2105" name="AutoShape 78"/>
          <p:cNvCxnSpPr>
            <a:cxnSpLocks noChangeShapeType="1"/>
            <a:stCxn id="0" idx="1"/>
            <a:endCxn id="2104" idx="2"/>
          </p:cNvCxnSpPr>
          <p:nvPr/>
        </p:nvCxnSpPr>
        <p:spPr bwMode="auto">
          <a:xfrm flipV="1">
            <a:off x="7870825" y="2979738"/>
            <a:ext cx="295275" cy="53498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62" name="AutoShape 55"/>
          <p:cNvCxnSpPr>
            <a:cxnSpLocks noChangeShapeType="1"/>
            <a:stCxn id="2076" idx="1"/>
            <a:endCxn id="3" idx="3"/>
          </p:cNvCxnSpPr>
          <p:nvPr/>
        </p:nvCxnSpPr>
        <p:spPr bwMode="auto">
          <a:xfrm flipH="1" flipV="1">
            <a:off x="8347075" y="581025"/>
            <a:ext cx="303213" cy="844550"/>
          </a:xfrm>
          <a:prstGeom prst="bentConnector3">
            <a:avLst>
              <a:gd name="adj1" fmla="val -753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15" name="Gekromde verbindingslijn 114"/>
          <p:cNvCxnSpPr>
            <a:stCxn id="68" idx="7"/>
            <a:endCxn id="2097" idx="0"/>
          </p:cNvCxnSpPr>
          <p:nvPr/>
        </p:nvCxnSpPr>
        <p:spPr>
          <a:xfrm rot="5400000">
            <a:off x="2940844" y="2980532"/>
            <a:ext cx="2439987" cy="3314700"/>
          </a:xfrm>
          <a:prstGeom prst="curvedConnector3">
            <a:avLst>
              <a:gd name="adj1" fmla="val 157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kromde verbindingslijn 136"/>
          <p:cNvCxnSpPr>
            <a:stCxn id="60" idx="7"/>
            <a:endCxn id="2097" idx="2"/>
          </p:cNvCxnSpPr>
          <p:nvPr/>
        </p:nvCxnSpPr>
        <p:spPr>
          <a:xfrm rot="5400000">
            <a:off x="3169444" y="5434807"/>
            <a:ext cx="71437" cy="1403350"/>
          </a:xfrm>
          <a:prstGeom prst="curvedConnector3">
            <a:avLst>
              <a:gd name="adj1" fmla="val 819394"/>
            </a:avLst>
          </a:prstGeom>
          <a:ln w="2857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4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4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9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" grpId="0" animBg="1"/>
      <p:bldP spid="2057" grpId="0" animBg="1"/>
      <p:bldP spid="2058" grpId="0" animBg="1"/>
      <p:bldP spid="2059" grpId="0" animBg="1"/>
      <p:bldP spid="2060" grpId="0" animBg="1"/>
      <p:bldP spid="2061" grpId="0" animBg="1"/>
      <p:bldP spid="2062" grpId="0" animBg="1"/>
      <p:bldP spid="3" grpId="0" animBg="1"/>
      <p:bldP spid="2067" grpId="0" animBg="1"/>
      <p:bldP spid="2068" grpId="0" animBg="1"/>
      <p:bldP spid="2069" grpId="0" animBg="1"/>
      <p:bldP spid="2070" grpId="0" animBg="1"/>
      <p:bldP spid="2076" grpId="0" animBg="1"/>
      <p:bldP spid="4" grpId="0" animBg="1"/>
      <p:bldP spid="2079" grpId="0" animBg="1"/>
      <p:bldP spid="2080" grpId="0" animBg="1"/>
      <p:bldP spid="2082" grpId="0" animBg="1"/>
      <p:bldP spid="2084" grpId="0" animBg="1"/>
      <p:bldP spid="2089" grpId="0" animBg="1"/>
      <p:bldP spid="2094" grpId="0" animBg="1"/>
      <p:bldP spid="2114" grpId="0" animBg="1"/>
      <p:bldP spid="2097" grpId="0" animBg="1"/>
      <p:bldP spid="2099" grpId="0" animBg="1"/>
      <p:bldP spid="2100" grpId="0" animBg="1"/>
      <p:bldP spid="2102" grpId="0" animBg="1"/>
      <p:bldP spid="2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8064896" cy="706437"/>
          </a:xfrm>
        </p:spPr>
        <p:txBody>
          <a:bodyPr wrap="none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nl-NL" cap="none" smtClean="0">
                <a:solidFill>
                  <a:schemeClr val="bg1"/>
                </a:solidFill>
              </a:rPr>
              <a:t>art. 44 van het decreet basisonderwijs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38306"/>
            <a:ext cx="8229600" cy="40509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800" dirty="0" smtClean="0">
                <a:solidFill>
                  <a:schemeClr val="bg1"/>
                </a:solidFill>
                <a:latin typeface="Century Gothic" pitchFamily="34" charset="0"/>
              </a:rPr>
              <a:t>… verder dient nog opgemerkt dat het feit dat dit soort doelen moet worden nagestreefd, niet inhoudt dat de school er vrijblijvend kan mee omgaan. </a:t>
            </a:r>
          </a:p>
          <a:p>
            <a:pPr>
              <a:lnSpc>
                <a:spcPct val="80000"/>
              </a:lnSpc>
            </a:pPr>
            <a:endParaRPr lang="nl-NL" sz="28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lnSpc>
                <a:spcPct val="80000"/>
              </a:lnSpc>
            </a:pPr>
            <a:r>
              <a:rPr lang="nl-NL" sz="2800" dirty="0" smtClean="0">
                <a:solidFill>
                  <a:schemeClr val="bg1"/>
                </a:solidFill>
                <a:latin typeface="Century Gothic" pitchFamily="34" charset="0"/>
              </a:rPr>
              <a:t>… er is wel degelijk een verplichting om inspanningen te leveren. Daar kan de school onder andere bij een schooldoorlichting worden op aangesproken</a:t>
            </a:r>
            <a:r>
              <a:rPr lang="nl-NL" sz="2000" dirty="0" smtClean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15752"/>
            <a:ext cx="83439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hthoek 3"/>
          <p:cNvSpPr/>
          <p:nvPr/>
        </p:nvSpPr>
        <p:spPr>
          <a:xfrm>
            <a:off x="539552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800" b="1" dirty="0" smtClean="0">
                <a:solidFill>
                  <a:schemeClr val="bg1"/>
                </a:solidFill>
                <a:latin typeface="Century Gothic" pitchFamily="34" charset="0"/>
              </a:rPr>
              <a:t>Digitale didactiek = kennis en kunde </a:t>
            </a:r>
            <a:r>
              <a:rPr lang="nl-BE" sz="2800" b="1" dirty="0" err="1" smtClean="0">
                <a:solidFill>
                  <a:schemeClr val="bg1"/>
                </a:solidFill>
                <a:latin typeface="Century Gothic" pitchFamily="34" charset="0"/>
              </a:rPr>
              <a:t>m.b.t</a:t>
            </a:r>
            <a:r>
              <a:rPr lang="nl-BE" sz="2800" b="1" dirty="0" smtClean="0">
                <a:solidFill>
                  <a:schemeClr val="bg1"/>
                </a:solidFill>
                <a:latin typeface="Century Gothic" pitchFamily="34" charset="0"/>
              </a:rPr>
              <a:t> het gebruik van ICT bij het faciliteren van het leren </a:t>
            </a:r>
            <a:endParaRPr lang="nl-BE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10" name="Groep 9"/>
          <p:cNvGrpSpPr/>
          <p:nvPr/>
        </p:nvGrpSpPr>
        <p:grpSpPr>
          <a:xfrm>
            <a:off x="6588224" y="3861048"/>
            <a:ext cx="1080120" cy="1742298"/>
            <a:chOff x="7044932" y="3998690"/>
            <a:chExt cx="1080120" cy="1742298"/>
          </a:xfrm>
        </p:grpSpPr>
        <p:sp>
          <p:nvSpPr>
            <p:cNvPr id="2" name="PIJL-OMLAAG 1"/>
            <p:cNvSpPr/>
            <p:nvPr/>
          </p:nvSpPr>
          <p:spPr>
            <a:xfrm rot="9430801">
              <a:off x="7219995" y="3998690"/>
              <a:ext cx="504056" cy="820523"/>
            </a:xfrm>
            <a:prstGeom prst="downArrow">
              <a:avLst/>
            </a:prstGeom>
            <a:solidFill>
              <a:srgbClr val="64BE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Rechthoek 8"/>
            <p:cNvSpPr/>
            <p:nvPr/>
          </p:nvSpPr>
          <p:spPr>
            <a:xfrm>
              <a:off x="7044932" y="4660868"/>
              <a:ext cx="1080120" cy="1080120"/>
            </a:xfrm>
            <a:prstGeom prst="rect">
              <a:avLst/>
            </a:prstGeom>
            <a:solidFill>
              <a:srgbClr val="64BE1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900" b="1" u="sng" dirty="0" err="1" smtClean="0">
                  <a:latin typeface="Century Gothic" pitchFamily="34" charset="0"/>
                </a:rPr>
                <a:t>ICT-inhoud</a:t>
              </a:r>
              <a:r>
                <a:rPr lang="nl-BE" sz="900" b="1" u="sng" dirty="0" smtClean="0">
                  <a:latin typeface="Century Gothic" pitchFamily="34" charset="0"/>
                </a:rPr>
                <a:t> =</a:t>
              </a:r>
              <a:endParaRPr lang="nl-BE" sz="900" u="sng" dirty="0" smtClean="0">
                <a:latin typeface="Century Gothic" pitchFamily="34" charset="0"/>
              </a:endParaRPr>
            </a:p>
            <a:p>
              <a:pPr algn="ctr"/>
              <a:endParaRPr lang="nl-BE" sz="900" dirty="0" smtClean="0">
                <a:latin typeface="Century Gothic" pitchFamily="34" charset="0"/>
              </a:endParaRPr>
            </a:p>
            <a:p>
              <a:pPr algn="ctr"/>
              <a:r>
                <a:rPr lang="nl-BE" sz="900" dirty="0" smtClean="0">
                  <a:latin typeface="Century Gothic" pitchFamily="34" charset="0"/>
                </a:rPr>
                <a:t>leerstof +</a:t>
              </a:r>
            </a:p>
            <a:p>
              <a:pPr algn="ctr"/>
              <a:endParaRPr lang="nl-BE" sz="900" dirty="0" smtClean="0">
                <a:latin typeface="Century Gothic" pitchFamily="34" charset="0"/>
              </a:endParaRPr>
            </a:p>
            <a:p>
              <a:pPr algn="ctr"/>
              <a:r>
                <a:rPr lang="nl-BE" sz="900" dirty="0" smtClean="0">
                  <a:latin typeface="Century Gothic" pitchFamily="34" charset="0"/>
                </a:rPr>
                <a:t>applicatie +</a:t>
              </a:r>
            </a:p>
            <a:p>
              <a:pPr algn="ctr"/>
              <a:endParaRPr lang="nl-BE" sz="900" dirty="0" smtClean="0">
                <a:latin typeface="Century Gothic" pitchFamily="34" charset="0"/>
              </a:endParaRPr>
            </a:p>
            <a:p>
              <a:pPr algn="ctr"/>
              <a:r>
                <a:rPr lang="nl-BE" sz="900" dirty="0" smtClean="0">
                  <a:latin typeface="Century Gothic" pitchFamily="34" charset="0"/>
                </a:rPr>
                <a:t>competentie(s)</a:t>
              </a:r>
              <a:endParaRPr lang="nl-BE" sz="900" dirty="0">
                <a:latin typeface="Century Gothic" pitchFamily="34" charset="0"/>
              </a:endParaRPr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3131840" y="1704628"/>
            <a:ext cx="1122191" cy="1627173"/>
            <a:chOff x="9540552" y="1704628"/>
            <a:chExt cx="1122191" cy="1627173"/>
          </a:xfrm>
        </p:grpSpPr>
        <p:sp>
          <p:nvSpPr>
            <p:cNvPr id="6" name="PIJL-OMLAAG 5"/>
            <p:cNvSpPr/>
            <p:nvPr/>
          </p:nvSpPr>
          <p:spPr>
            <a:xfrm rot="20473241">
              <a:off x="10158687" y="2539713"/>
              <a:ext cx="504056" cy="792088"/>
            </a:xfrm>
            <a:prstGeom prst="downArrow">
              <a:avLst/>
            </a:prstGeom>
            <a:solidFill>
              <a:srgbClr val="0082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2" name="Rechthoek 11"/>
            <p:cNvSpPr/>
            <p:nvPr/>
          </p:nvSpPr>
          <p:spPr>
            <a:xfrm>
              <a:off x="9540552" y="1704628"/>
              <a:ext cx="1008112" cy="1008112"/>
            </a:xfrm>
            <a:prstGeom prst="rect">
              <a:avLst/>
            </a:prstGeom>
            <a:solidFill>
              <a:srgbClr val="0082B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 b="1" u="sng" dirty="0" smtClean="0">
                <a:latin typeface="Century Gothic" pitchFamily="34" charset="0"/>
              </a:endParaRPr>
            </a:p>
            <a:p>
              <a:pPr algn="ctr"/>
              <a:endParaRPr lang="nl-BE" b="1" u="sng" dirty="0" smtClean="0">
                <a:latin typeface="Century Gothic" pitchFamily="34" charset="0"/>
              </a:endParaRPr>
            </a:p>
            <a:p>
              <a:pPr algn="ctr"/>
              <a:r>
                <a:rPr lang="nl-BE" sz="800" b="1" u="sng" dirty="0" smtClean="0">
                  <a:latin typeface="Century Gothic" pitchFamily="34" charset="0"/>
                </a:rPr>
                <a:t>visie op leren </a:t>
              </a:r>
              <a:r>
                <a:rPr lang="nl-BE" sz="800" dirty="0" smtClean="0">
                  <a:latin typeface="Century Gothic" pitchFamily="34" charset="0"/>
                </a:rPr>
                <a:t>=</a:t>
              </a:r>
            </a:p>
            <a:p>
              <a:pPr algn="ctr"/>
              <a:endParaRPr lang="nl-BE" sz="800" dirty="0" smtClean="0">
                <a:latin typeface="Century Gothic" pitchFamily="34" charset="0"/>
              </a:endParaRPr>
            </a:p>
            <a:p>
              <a:pPr algn="ctr"/>
              <a:r>
                <a:rPr lang="nl-BE" sz="800" dirty="0" smtClean="0">
                  <a:latin typeface="Century Gothic" pitchFamily="34" charset="0"/>
                </a:rPr>
                <a:t>overdracht +</a:t>
              </a:r>
            </a:p>
            <a:p>
              <a:pPr algn="ctr"/>
              <a:endParaRPr lang="nl-BE" sz="800" dirty="0" smtClean="0">
                <a:latin typeface="Century Gothic" pitchFamily="34" charset="0"/>
              </a:endParaRPr>
            </a:p>
            <a:p>
              <a:pPr algn="ctr"/>
              <a:r>
                <a:rPr lang="nl-BE" sz="800" dirty="0" smtClean="0">
                  <a:latin typeface="Century Gothic" pitchFamily="34" charset="0"/>
                </a:rPr>
                <a:t>autonomie +</a:t>
              </a:r>
            </a:p>
            <a:p>
              <a:pPr algn="ctr"/>
              <a:endParaRPr lang="nl-BE" sz="800" dirty="0" smtClean="0">
                <a:latin typeface="Century Gothic" pitchFamily="34" charset="0"/>
              </a:endParaRPr>
            </a:p>
            <a:p>
              <a:pPr algn="ctr"/>
              <a:r>
                <a:rPr lang="nl-BE" sz="800" dirty="0" smtClean="0">
                  <a:latin typeface="Century Gothic" pitchFamily="34" charset="0"/>
                </a:rPr>
                <a:t>interactie</a:t>
              </a:r>
            </a:p>
            <a:p>
              <a:pPr algn="ctr"/>
              <a:endParaRPr lang="nl-BE" dirty="0" smtClean="0">
                <a:latin typeface="Century Gothic" pitchFamily="34" charset="0"/>
              </a:endParaRPr>
            </a:p>
            <a:p>
              <a:pPr algn="ctr"/>
              <a:endParaRPr lang="nl-BE" dirty="0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51171" y="2473716"/>
            <a:ext cx="5767387" cy="1806575"/>
            <a:chOff x="1418" y="1418"/>
            <a:chExt cx="14040" cy="54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418" y="1418"/>
              <a:ext cx="14040" cy="5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9878" y="1598"/>
              <a:ext cx="2340" cy="23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938" y="1598"/>
              <a:ext cx="2340" cy="23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1598" y="1598"/>
              <a:ext cx="8100" cy="5040"/>
              <a:chOff x="1418" y="1598"/>
              <a:chExt cx="8100" cy="5040"/>
            </a:xfrm>
          </p:grpSpPr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1418" y="15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118" y="15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7178" y="15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418" y="42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118" y="42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7178" y="4298"/>
                <a:ext cx="2340" cy="234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9878" y="4298"/>
              <a:ext cx="2340" cy="234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784887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920880" cy="644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673"/>
            <a:ext cx="8483565" cy="661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16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fgeronde rechthoek 6"/>
          <p:cNvSpPr/>
          <p:nvPr/>
        </p:nvSpPr>
        <p:spPr>
          <a:xfrm>
            <a:off x="2428860" y="1571612"/>
            <a:ext cx="4429156" cy="3143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481" name="Rechthoek 4"/>
          <p:cNvSpPr>
            <a:spLocks noChangeArrowheads="1"/>
          </p:cNvSpPr>
          <p:nvPr/>
        </p:nvSpPr>
        <p:spPr bwMode="auto">
          <a:xfrm>
            <a:off x="366546" y="332656"/>
            <a:ext cx="8773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3600" smtClean="0"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competenties… in een doorstromingsmodel</a:t>
            </a:r>
            <a:endParaRPr lang="nl-BE" sz="3600"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5357818" y="2285992"/>
            <a:ext cx="1428760" cy="85725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creatief vorm geven</a:t>
            </a:r>
            <a:endParaRPr lang="nl-BE" sz="1400"/>
          </a:p>
        </p:txBody>
      </p:sp>
      <p:sp>
        <p:nvSpPr>
          <p:cNvPr id="9" name="Rechthoek 8"/>
          <p:cNvSpPr/>
          <p:nvPr/>
        </p:nvSpPr>
        <p:spPr>
          <a:xfrm>
            <a:off x="3929058" y="2285992"/>
            <a:ext cx="1428760" cy="8572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leren</a:t>
            </a:r>
            <a:endParaRPr lang="nl-BE" sz="1400"/>
          </a:p>
        </p:txBody>
      </p:sp>
      <p:sp>
        <p:nvSpPr>
          <p:cNvPr id="10" name="Rechthoek 9"/>
          <p:cNvSpPr/>
          <p:nvPr/>
        </p:nvSpPr>
        <p:spPr>
          <a:xfrm>
            <a:off x="2500298" y="2285992"/>
            <a:ext cx="1428760" cy="8572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oefenen</a:t>
            </a:r>
            <a:endParaRPr lang="nl-BE" sz="1400"/>
          </a:p>
        </p:txBody>
      </p:sp>
      <p:sp>
        <p:nvSpPr>
          <p:cNvPr id="11" name="Rechthoek 10"/>
          <p:cNvSpPr/>
          <p:nvPr/>
        </p:nvSpPr>
        <p:spPr>
          <a:xfrm>
            <a:off x="5357818" y="3143248"/>
            <a:ext cx="1428760" cy="857256"/>
          </a:xfrm>
          <a:prstGeom prst="rect">
            <a:avLst/>
          </a:prstGeom>
          <a:solidFill>
            <a:srgbClr val="D385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communiceren</a:t>
            </a:r>
            <a:endParaRPr lang="nl-BE" sz="1400"/>
          </a:p>
        </p:txBody>
      </p:sp>
      <p:sp>
        <p:nvSpPr>
          <p:cNvPr id="12" name="Rechthoek 11"/>
          <p:cNvSpPr/>
          <p:nvPr/>
        </p:nvSpPr>
        <p:spPr>
          <a:xfrm>
            <a:off x="3929058" y="3143248"/>
            <a:ext cx="1428760" cy="8572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presenteren</a:t>
            </a:r>
            <a:endParaRPr lang="nl-BE" sz="1400"/>
          </a:p>
        </p:txBody>
      </p:sp>
      <p:sp>
        <p:nvSpPr>
          <p:cNvPr id="13" name="Rechthoek 12"/>
          <p:cNvSpPr/>
          <p:nvPr/>
        </p:nvSpPr>
        <p:spPr>
          <a:xfrm>
            <a:off x="2500298" y="3143248"/>
            <a:ext cx="1428760" cy="857256"/>
          </a:xfrm>
          <a:prstGeom prst="rect">
            <a:avLst/>
          </a:prstGeom>
          <a:solidFill>
            <a:srgbClr val="8A04B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400" smtClean="0"/>
              <a:t>zoeken, verwerken en bewaren</a:t>
            </a:r>
            <a:endParaRPr lang="nl-BE" sz="1400"/>
          </a:p>
        </p:txBody>
      </p:sp>
      <p:pic>
        <p:nvPicPr>
          <p:cNvPr id="8196" name="Picture 4" descr="ik oefen zelfstandig m.b.v. IC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30" y="2428868"/>
            <a:ext cx="571500" cy="571501"/>
          </a:xfrm>
          <a:prstGeom prst="rect">
            <a:avLst/>
          </a:prstGeom>
          <a:noFill/>
        </p:spPr>
      </p:pic>
      <p:pic>
        <p:nvPicPr>
          <p:cNvPr id="8200" name="Picture 8" descr="ik leer m.b.v. ICT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90" y="2428868"/>
            <a:ext cx="571500" cy="571501"/>
          </a:xfrm>
          <a:prstGeom prst="rect">
            <a:avLst/>
          </a:prstGeom>
          <a:noFill/>
        </p:spPr>
      </p:pic>
      <p:pic>
        <p:nvPicPr>
          <p:cNvPr id="8202" name="Picture 10" descr="ik ontwerp m.b.v. ICT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88" y="2428868"/>
            <a:ext cx="571500" cy="571501"/>
          </a:xfrm>
          <a:prstGeom prst="rect">
            <a:avLst/>
          </a:prstGeom>
          <a:noFill/>
        </p:spPr>
      </p:pic>
      <p:pic>
        <p:nvPicPr>
          <p:cNvPr id="8204" name="Picture 12" descr="ik zoek en verwerk m.b.v. ICT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8926" y="3214686"/>
            <a:ext cx="571500" cy="571501"/>
          </a:xfrm>
          <a:prstGeom prst="rect">
            <a:avLst/>
          </a:prstGeom>
          <a:noFill/>
        </p:spPr>
      </p:pic>
      <p:pic>
        <p:nvPicPr>
          <p:cNvPr id="8206" name="Picture 14" descr="ik presenteer m.b.v. ICT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7694" y="3286127"/>
            <a:ext cx="571500" cy="571501"/>
          </a:xfrm>
          <a:prstGeom prst="rect">
            <a:avLst/>
          </a:prstGeom>
          <a:noFill/>
        </p:spPr>
      </p:pic>
      <p:pic>
        <p:nvPicPr>
          <p:cNvPr id="8208" name="Picture 16" descr="ik communiceer m.b.v. ICT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86450" y="3286127"/>
            <a:ext cx="571500" cy="571501"/>
          </a:xfrm>
          <a:prstGeom prst="rect">
            <a:avLst/>
          </a:prstGeom>
          <a:noFill/>
        </p:spPr>
      </p:pic>
      <p:pic>
        <p:nvPicPr>
          <p:cNvPr id="8210" name="Picture 18" descr="ik gebruik IC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1643050"/>
            <a:ext cx="571500" cy="571501"/>
          </a:xfrm>
          <a:prstGeom prst="rect">
            <a:avLst/>
          </a:prstGeom>
          <a:noFill/>
        </p:spPr>
      </p:pic>
      <p:pic>
        <p:nvPicPr>
          <p:cNvPr id="8212" name="Picture 20" descr="ik gebruik ICT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90" y="4071942"/>
            <a:ext cx="571500" cy="571501"/>
          </a:xfrm>
          <a:prstGeom prst="rect">
            <a:avLst/>
          </a:prstGeom>
          <a:noFill/>
        </p:spPr>
      </p:pic>
      <p:sp>
        <p:nvSpPr>
          <p:cNvPr id="23" name="Tekstvak 22"/>
          <p:cNvSpPr txBox="1"/>
          <p:nvPr/>
        </p:nvSpPr>
        <p:spPr>
          <a:xfrm>
            <a:off x="3143240" y="1857364"/>
            <a:ext cx="30718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technische en instrumentele vaardigheden</a:t>
            </a:r>
            <a:endParaRPr lang="nl-BE" sz="1200"/>
          </a:p>
        </p:txBody>
      </p:sp>
      <p:sp>
        <p:nvSpPr>
          <p:cNvPr id="24" name="Tekstvak 23"/>
          <p:cNvSpPr txBox="1"/>
          <p:nvPr/>
        </p:nvSpPr>
        <p:spPr>
          <a:xfrm>
            <a:off x="4071934" y="4286256"/>
            <a:ext cx="114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200" smtClean="0"/>
              <a:t>mediawijsheid</a:t>
            </a:r>
            <a:endParaRPr lang="nl-BE" sz="1200"/>
          </a:p>
        </p:txBody>
      </p:sp>
      <p:sp>
        <p:nvSpPr>
          <p:cNvPr id="25" name="PIJL-RECHTS 24"/>
          <p:cNvSpPr/>
          <p:nvPr/>
        </p:nvSpPr>
        <p:spPr>
          <a:xfrm>
            <a:off x="6929454" y="2571744"/>
            <a:ext cx="1785950" cy="857256"/>
          </a:xfrm>
          <a:prstGeom prst="righ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ontwikkelen van ideeën en kennis</a:t>
            </a:r>
            <a:endParaRPr lang="nl-BE"/>
          </a:p>
        </p:txBody>
      </p:sp>
      <p:sp>
        <p:nvSpPr>
          <p:cNvPr id="26" name="PIJL-RECHTS 25"/>
          <p:cNvSpPr/>
          <p:nvPr/>
        </p:nvSpPr>
        <p:spPr>
          <a:xfrm>
            <a:off x="500034" y="2571744"/>
            <a:ext cx="1785950" cy="857256"/>
          </a:xfrm>
          <a:prstGeom prst="righ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Inbreng van ideeën en kennis</a:t>
            </a:r>
            <a:endParaRPr lang="nl-BE"/>
          </a:p>
        </p:txBody>
      </p:sp>
      <p:sp>
        <p:nvSpPr>
          <p:cNvPr id="28" name="PIJL-LINKS 27"/>
          <p:cNvSpPr/>
          <p:nvPr/>
        </p:nvSpPr>
        <p:spPr>
          <a:xfrm>
            <a:off x="3143240" y="4929198"/>
            <a:ext cx="3214710" cy="571504"/>
          </a:xfrm>
          <a:prstGeom prst="leftArrow">
            <a:avLst/>
          </a:prstGeom>
          <a:solidFill>
            <a:srgbClr val="0105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construeren van nieuwe ideeën en kennis</a:t>
            </a:r>
          </a:p>
        </p:txBody>
      </p:sp>
      <p:cxnSp>
        <p:nvCxnSpPr>
          <p:cNvPr id="34" name="Gebogen verbindingslijn 33"/>
          <p:cNvCxnSpPr>
            <a:stCxn id="25" idx="3"/>
            <a:endCxn id="28" idx="3"/>
          </p:cNvCxnSpPr>
          <p:nvPr/>
        </p:nvCxnSpPr>
        <p:spPr>
          <a:xfrm flipH="1">
            <a:off x="6357950" y="3000372"/>
            <a:ext cx="2357454" cy="2214578"/>
          </a:xfrm>
          <a:prstGeom prst="bentConnector3">
            <a:avLst>
              <a:gd name="adj1" fmla="val -9697"/>
            </a:avLst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bogen verbindingslijn 35"/>
          <p:cNvCxnSpPr>
            <a:stCxn id="28" idx="1"/>
            <a:endCxn id="26" idx="1"/>
          </p:cNvCxnSpPr>
          <p:nvPr/>
        </p:nvCxnSpPr>
        <p:spPr>
          <a:xfrm rot="10800000">
            <a:off x="500034" y="3000372"/>
            <a:ext cx="2643206" cy="2214578"/>
          </a:xfrm>
          <a:prstGeom prst="bentConnector3">
            <a:avLst>
              <a:gd name="adj1" fmla="val 108649"/>
            </a:avLst>
          </a:prstGeom>
          <a:ln w="38100" cmpd="sng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6226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/>
      <p:bldP spid="24" grpId="0"/>
      <p:bldP spid="25" grpId="0" animBg="1"/>
      <p:bldP spid="26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241593" cy="646331"/>
          </a:xfrm>
        </p:spPr>
        <p:txBody>
          <a:bodyPr wrap="none">
            <a:spAutoFit/>
          </a:bodyPr>
          <a:lstStyle/>
          <a:p>
            <a:pPr algn="ctr"/>
            <a:r>
              <a:rPr lang="nl-BE" smtClean="0">
                <a:solidFill>
                  <a:schemeClr val="tx2">
                    <a:lumMod val="75000"/>
                  </a:schemeClr>
                </a:solidFill>
                <a:latin typeface="Century Gothic" pitchFamily="34" charset="0"/>
              </a:rPr>
              <a:t>bouwsteEN 3</a:t>
            </a:r>
            <a:endParaRPr lang="nl-BE" dirty="0"/>
          </a:p>
        </p:txBody>
      </p:sp>
      <p:sp>
        <p:nvSpPr>
          <p:cNvPr id="3" name="Rechthoek 2"/>
          <p:cNvSpPr/>
          <p:nvPr/>
        </p:nvSpPr>
        <p:spPr>
          <a:xfrm>
            <a:off x="2195736" y="1412776"/>
            <a:ext cx="5112568" cy="5112568"/>
          </a:xfrm>
          <a:prstGeom prst="rect">
            <a:avLst/>
          </a:prstGeom>
          <a:solidFill>
            <a:srgbClr val="E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u="sng" dirty="0" smtClean="0">
                <a:latin typeface="Century Gothic" pitchFamily="34" charset="0"/>
              </a:rPr>
              <a:t>kennis en vaardigheden</a:t>
            </a:r>
          </a:p>
          <a:p>
            <a:pPr algn="ctr"/>
            <a:endParaRPr lang="nl-BE" sz="4000" b="1" u="sng" dirty="0">
              <a:latin typeface="Century Gothic" pitchFamily="34" charset="0"/>
            </a:endParaRPr>
          </a:p>
          <a:p>
            <a:pPr algn="ctr"/>
            <a:r>
              <a:rPr lang="nl-BE" sz="4000" dirty="0" smtClean="0">
                <a:latin typeface="Century Gothic" pitchFamily="34" charset="0"/>
              </a:rPr>
              <a:t>digitaal rijbewijs</a:t>
            </a:r>
          </a:p>
          <a:p>
            <a:pPr algn="ctr"/>
            <a:r>
              <a:rPr lang="nl-BE" sz="4000" dirty="0" smtClean="0">
                <a:latin typeface="Century Gothic" pitchFamily="34" charset="0"/>
              </a:rPr>
              <a:t>+ </a:t>
            </a:r>
          </a:p>
          <a:p>
            <a:pPr algn="ctr"/>
            <a:r>
              <a:rPr lang="nl-BE" sz="4000" dirty="0" smtClean="0">
                <a:latin typeface="Century Gothic" pitchFamily="34" charset="0"/>
              </a:rPr>
              <a:t>digitale didactiek</a:t>
            </a:r>
            <a:endParaRPr lang="nl-BE" sz="4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0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24936" cy="1944216"/>
          </a:xfrm>
        </p:spPr>
        <p:txBody>
          <a:bodyPr>
            <a:normAutofit/>
          </a:bodyPr>
          <a:lstStyle/>
          <a:p>
            <a:r>
              <a:rPr lang="nl-BE" sz="3200" dirty="0" smtClean="0"/>
              <a:t>wat is er de voorbije 8 jaren ondernomen op je school betreffende </a:t>
            </a:r>
            <a:r>
              <a:rPr lang="nl-BE" sz="3200" dirty="0" err="1" smtClean="0"/>
              <a:t>ict-COACHING</a:t>
            </a:r>
            <a:r>
              <a:rPr lang="nl-BE" sz="3200" dirty="0" smtClean="0"/>
              <a:t> en ICT-VORMING ?</a:t>
            </a:r>
            <a:endParaRPr lang="nl-BE" sz="32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3717032"/>
            <a:ext cx="8280920" cy="21602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smtClean="0"/>
              <a:t>heeft dat iets veranderd aan jouw manier van </a:t>
            </a:r>
            <a:r>
              <a:rPr lang="nl-BE" sz="3200"/>
              <a:t>werken 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smtClean="0">
                <a:latin typeface="Century Gothic" pitchFamily="34" charset="0"/>
              </a:rPr>
              <a:t>zoek je leerwinst 3</a:t>
            </a:r>
            <a:endParaRPr lang="nl-BE" sz="32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7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laptopshop.nl/images/product/84825/logitech-draadloze-muis-m305-z.jpg?dimensionid=1&amp;shopid=3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645639" cy="1981349"/>
          </a:xfrm>
          <a:prstGeom prst="rect">
            <a:avLst/>
          </a:prstGeom>
          <a:noFill/>
        </p:spPr>
      </p:pic>
      <p:pic>
        <p:nvPicPr>
          <p:cNvPr id="2052" name="Picture 4" descr="http://leerbeleving.nl/wp-content/uploads/2008/05/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6100" y="764704"/>
            <a:ext cx="2647988" cy="1765325"/>
          </a:xfrm>
          <a:prstGeom prst="rect">
            <a:avLst/>
          </a:prstGeom>
          <a:noFill/>
        </p:spPr>
      </p:pic>
      <p:pic>
        <p:nvPicPr>
          <p:cNvPr id="2054" name="Picture 6" descr="http://www.qplaza.nl/images/shop/artikel/full/Epson_EMP-TW3800_Full_HD_Beamer__slash__Projector373692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48680"/>
            <a:ext cx="2701840" cy="1981349"/>
          </a:xfrm>
          <a:prstGeom prst="rect">
            <a:avLst/>
          </a:prstGeom>
          <a:noFill/>
        </p:spPr>
      </p:pic>
      <p:pic>
        <p:nvPicPr>
          <p:cNvPr id="2056" name="Picture 8" descr="http://www.dedigitalerevolutie.tv/filecontent/images/37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708920"/>
            <a:ext cx="1767483" cy="1926412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467544" y="4869160"/>
            <a:ext cx="8136904" cy="1224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2400" b="1" dirty="0" smtClean="0">
                <a:latin typeface="Century Gothic" pitchFamily="34" charset="0"/>
              </a:rPr>
              <a:t>Digitale leermiddelen moeten getoetst worden aan het feit of de leerstof en het leerproces op een vlotte en duidelijkere manier worden ervaren</a:t>
            </a:r>
            <a:endParaRPr lang="nl-BE" sz="2400" b="1" dirty="0">
              <a:latin typeface="Century Gothic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852936"/>
            <a:ext cx="259228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http://www.stadspartijgroningen.nl/images/stories/eboo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2852936"/>
            <a:ext cx="2691888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424936" cy="1944216"/>
          </a:xfrm>
        </p:spPr>
        <p:txBody>
          <a:bodyPr>
            <a:normAutofit/>
          </a:bodyPr>
          <a:lstStyle/>
          <a:p>
            <a:r>
              <a:rPr lang="nl-BE" sz="3200" smtClean="0"/>
              <a:t>wat is er de voorbije 8 jaren ondernomen op je school betreffende ict-infrastructuur ?</a:t>
            </a:r>
            <a:endParaRPr lang="nl-BE" sz="320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39552" y="3717032"/>
            <a:ext cx="8280920" cy="216024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BE" sz="3200" smtClean="0"/>
              <a:t>heeft dat iets veranderd aan jouw manier van </a:t>
            </a:r>
            <a:r>
              <a:rPr lang="nl-BE" sz="3200"/>
              <a:t>werken ?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611560" y="548680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smtClean="0">
                <a:latin typeface="Century Gothic" pitchFamily="34" charset="0"/>
              </a:rPr>
              <a:t>zoek je leerwinst 4</a:t>
            </a:r>
            <a:endParaRPr lang="nl-BE" sz="320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5428</TotalTime>
  <Words>394</Words>
  <Application>Microsoft Office PowerPoint</Application>
  <PresentationFormat>Diavoorstelling (4:3)</PresentationFormat>
  <Paragraphs>129</Paragraphs>
  <Slides>18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Trek</vt:lpstr>
      <vt:lpstr>bouwstenen voor ict in het onderwijs</vt:lpstr>
      <vt:lpstr>art. 44 van het decreet basisonderwijs</vt:lpstr>
      <vt:lpstr>Dia 3</vt:lpstr>
      <vt:lpstr>Dia 4</vt:lpstr>
      <vt:lpstr>Dia 5</vt:lpstr>
      <vt:lpstr>bouwsteEN 3</vt:lpstr>
      <vt:lpstr>wat is er de voorbije 8 jaren ondernomen op je school betreffende ict-COACHING en ICT-VORMING ?</vt:lpstr>
      <vt:lpstr>Dia 8</vt:lpstr>
      <vt:lpstr>wat is er de voorbije 8 jaren ondernomen op je school betreffende ict-infrastructuur ?</vt:lpstr>
      <vt:lpstr>Dia 10</vt:lpstr>
      <vt:lpstr>werkpunten uit doorlichtingen</vt:lpstr>
      <vt:lpstr>Dia 12</vt:lpstr>
      <vt:lpstr>Dia 13</vt:lpstr>
      <vt:lpstr>Dia 14</vt:lpstr>
      <vt:lpstr>Dia 15</vt:lpstr>
      <vt:lpstr>Dia 16</vt:lpstr>
      <vt:lpstr>Pictos</vt:lpstr>
      <vt:lpstr>Dia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ICT-HOME</dc:creator>
  <cp:lastModifiedBy>ICT-PLATFORM</cp:lastModifiedBy>
  <cp:revision>552</cp:revision>
  <dcterms:created xsi:type="dcterms:W3CDTF">2010-01-08T13:44:48Z</dcterms:created>
  <dcterms:modified xsi:type="dcterms:W3CDTF">2010-10-23T14:13:26Z</dcterms:modified>
</cp:coreProperties>
</file>